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  <p:sldMasterId id="2147483672" r:id="rId4"/>
  </p:sldMasterIdLst>
  <p:notesMasterIdLst>
    <p:notesMasterId r:id="rId15"/>
  </p:notesMasterIdLst>
  <p:sldIdLst>
    <p:sldId id="259" r:id="rId5"/>
    <p:sldId id="300" r:id="rId6"/>
    <p:sldId id="302" r:id="rId7"/>
    <p:sldId id="301" r:id="rId8"/>
    <p:sldId id="278" r:id="rId9"/>
    <p:sldId id="303" r:id="rId10"/>
    <p:sldId id="304" r:id="rId11"/>
    <p:sldId id="305" r:id="rId12"/>
    <p:sldId id="299" r:id="rId13"/>
    <p:sldId id="306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92832F5-EA01-48E5-B403-87E193F50680}">
          <p14:sldIdLst>
            <p14:sldId id="259"/>
          </p14:sldIdLst>
        </p14:section>
        <p14:section name="專案概觀" id="{087866C3-7028-482C-8D34-6BF5363FBD75}">
          <p14:sldIdLst/>
        </p14:section>
        <p14:section name="狀態更新" id="{521DEF98-8796-4632-831A-16252E9A6054}">
          <p14:sldIdLst>
            <p14:sldId id="300"/>
            <p14:sldId id="302"/>
            <p14:sldId id="301"/>
            <p14:sldId id="278"/>
            <p14:sldId id="303"/>
            <p14:sldId id="304"/>
            <p14:sldId id="305"/>
            <p14:sldId id="299"/>
            <p14:sldId id="306"/>
          </p14:sldIdLst>
        </p14:section>
        <p14:section name="時刻表" id="{CF24EBA6-C924-424D-AC31-A4B9992A87E0}">
          <p14:sldIdLst/>
        </p14:section>
        <p14:section name="下一步和交辦事項" id="{C24C98EC-938D-4034-8DB8-5E8DBF16E3CB}">
          <p14:sldIdLst/>
        </p14:section>
        <p14:section name="附錄" id="{E35CCD6A-2288-476E-BC93-C75323AE1F3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35" autoAdjust="0"/>
    <p:restoredTop sz="88187" autoAdjust="0"/>
  </p:normalViewPr>
  <p:slideViewPr>
    <p:cSldViewPr>
      <p:cViewPr>
        <p:scale>
          <a:sx n="70" d="100"/>
          <a:sy n="70" d="100"/>
        </p:scale>
        <p:origin x="-1140" y="-48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5B59F-C6E2-46C5-A1A8-34F6144DB31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12865B7-7687-4EBC-92D3-6E38A7CE1B25}">
      <dgm:prSet phldrT="[文字]" custT="1"/>
      <dgm:spPr/>
      <dgm:t>
        <a:bodyPr/>
        <a:lstStyle/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健康與心理</a:t>
          </a:r>
          <a:endParaRPr lang="en-US" altLang="zh-TW" sz="2600" b="1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之變化</a:t>
          </a:r>
          <a:endParaRPr lang="zh-TW" altLang="en-US" sz="2600" b="1" dirty="0">
            <a:latin typeface="標楷體" pitchFamily="65" charset="-120"/>
            <a:ea typeface="標楷體" pitchFamily="65" charset="-120"/>
          </a:endParaRPr>
        </a:p>
      </dgm:t>
    </dgm:pt>
    <dgm:pt modelId="{98CD46AB-83CE-414D-B62E-E046E42A69FF}" type="parTrans" cxnId="{11A85101-BB69-44DE-A907-B7FC4B2C0364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AF52E42D-E78C-45F3-99A9-D677970FB73F}" type="sibTrans" cxnId="{11A85101-BB69-44DE-A907-B7FC4B2C0364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A27B716D-D0EF-44D0-BE64-CEC824B45D77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/>
              <a:ea typeface="標楷體"/>
            </a:rPr>
            <a:t>多話、暴躁易怒、眼神渙散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B60C5171-810E-4FFF-BC1D-C6473CE958EC}" type="parTrans" cxnId="{F9DF0BDF-4107-4E3F-A248-4CDB6F7F62CF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38944957-E575-4F7A-AFF8-2ED7DFDEEB28}" type="sibTrans" cxnId="{F9DF0BDF-4107-4E3F-A248-4CDB6F7F62CF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B4EBFF08-6532-44FF-8AD7-9776F51514A2}">
      <dgm:prSet phldrT="[文字]" custT="1"/>
      <dgm:spPr/>
      <dgm:t>
        <a:bodyPr/>
        <a:lstStyle/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行為與生活</a:t>
          </a:r>
          <a:endParaRPr lang="en-US" altLang="zh-TW" sz="2600" b="1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之變化</a:t>
          </a:r>
          <a:endParaRPr lang="zh-TW" altLang="en-US" sz="2600" b="1" dirty="0">
            <a:latin typeface="標楷體" pitchFamily="65" charset="-120"/>
            <a:ea typeface="標楷體" pitchFamily="65" charset="-120"/>
          </a:endParaRPr>
        </a:p>
      </dgm:t>
    </dgm:pt>
    <dgm:pt modelId="{84568640-7A16-4B31-9078-AA111F39F40C}" type="parTrans" cxnId="{8528B002-8029-40DA-9C68-64EE69368E90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EA3AEA65-BA56-403F-B2D5-CAD7AF49A2B0}" type="sibTrans" cxnId="{8528B002-8029-40DA-9C68-64EE69368E90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84D1FF28-C061-4501-A5E4-4CE0C9C6B923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身上或房間有異味</a:t>
          </a:r>
          <a:r>
            <a:rPr lang="zh-TW" altLang="en-US" sz="2000" dirty="0" smtClean="0">
              <a:latin typeface="標楷體"/>
              <a:ea typeface="標楷體"/>
            </a:rPr>
            <a:t>，常使用香水或芳香劑遮掩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FEB0ECBF-9B13-43A5-B29C-CF16BBCEB12E}" type="parTrans" cxnId="{E01936C0-C80D-45FA-8127-BEAE0CE28047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7DD6285A-AF4B-44A2-9735-6D1949DE0374}" type="sibTrans" cxnId="{E01936C0-C80D-45FA-8127-BEAE0CE28047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DC8993DF-01E9-4F63-9584-48938A06B0BB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常帶有短小吸管</a:t>
          </a:r>
          <a:r>
            <a:rPr lang="zh-TW" altLang="en-US" sz="2000" dirty="0" smtClean="0">
              <a:latin typeface="標楷體"/>
              <a:ea typeface="標楷體"/>
            </a:rPr>
            <a:t>、小藥水瓶、玻   璃管及容器、鋁箔紙等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BC8244B1-B4D8-46E8-B500-75B8764A6801}" type="parTrans" cxnId="{90D596A3-69C9-4461-A90F-641155DC709F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608AD080-9E7C-49FA-A0C8-64C59BCC6717}" type="sibTrans" cxnId="{90D596A3-69C9-4461-A90F-641155DC709F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18749A5A-B992-4700-B5B5-79B0E4BFA7EB}">
      <dgm:prSet phldrT="[文字]" custT="1"/>
      <dgm:spPr/>
      <dgm:t>
        <a:bodyPr/>
        <a:lstStyle/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攜帶藥物之</a:t>
          </a:r>
          <a:endParaRPr lang="en-US" altLang="zh-TW" sz="2600" b="1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有關器具</a:t>
          </a:r>
          <a:endParaRPr lang="zh-TW" altLang="en-US" sz="2600" b="1" dirty="0">
            <a:latin typeface="標楷體" pitchFamily="65" charset="-120"/>
            <a:ea typeface="標楷體" pitchFamily="65" charset="-120"/>
          </a:endParaRPr>
        </a:p>
      </dgm:t>
    </dgm:pt>
    <dgm:pt modelId="{9EC396D7-BDCA-477D-A22C-A79936FBC1A0}" type="parTrans" cxnId="{52F9DE10-5469-4638-948C-765A239C7AE1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64FABC08-96D4-428D-911B-4EAD3C04D0FC}" type="sibTrans" cxnId="{52F9DE10-5469-4638-948C-765A239C7AE1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B02DAE40-E916-43B2-9066-D26F6521886B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說謊偷竊</a:t>
          </a:r>
          <a:r>
            <a:rPr lang="zh-TW" altLang="en-US" sz="2200" dirty="0" smtClean="0">
              <a:latin typeface="標楷體"/>
              <a:ea typeface="標楷體"/>
            </a:rPr>
            <a:t>、金錢花費變大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F1C523BB-23E3-4823-88A4-7C5F4E5150BA}" type="sibTrans" cxnId="{54DBC070-7153-4D2D-9249-023EA9AF6C16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21241F17-D559-46F7-B6C8-495D2A4F19CF}" type="parTrans" cxnId="{54DBC070-7153-4D2D-9249-023EA9AF6C16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48430F75-7237-427B-A4E1-45E61DF37E19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作息顛倒</a:t>
          </a:r>
          <a:r>
            <a:rPr lang="zh-TW" altLang="en-US" sz="2200" dirty="0" smtClean="0">
              <a:latin typeface="標楷體"/>
              <a:ea typeface="標楷體"/>
            </a:rPr>
            <a:t>、精神恍惚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D7B30DDF-EAE5-483C-BB34-FB5E21C9DE8F}" type="sibTrans" cxnId="{8ACB6002-F2A6-4DCC-A856-C686ECCEF584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F1E59132-7B14-402B-A2EB-0342224E1261}" type="parTrans" cxnId="{8ACB6002-F2A6-4DCC-A856-C686ECCEF584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359151C4-5EFB-4278-A740-F61E72FAA3EC}">
      <dgm:prSet custT="1"/>
      <dgm:spPr/>
      <dgm:t>
        <a:bodyPr/>
        <a:lstStyle/>
        <a:p>
          <a:r>
            <a:rPr lang="zh-TW" altLang="en-US" sz="2200" dirty="0" smtClean="0">
              <a:latin typeface="標楷體"/>
              <a:ea typeface="標楷體"/>
            </a:rPr>
            <a:t>食慾變差消瘦、身上出現紅疹</a:t>
          </a:r>
        </a:p>
      </dgm:t>
    </dgm:pt>
    <dgm:pt modelId="{9F1624DA-F342-4AB4-A3F8-B040E4134903}" type="parTrans" cxnId="{766D63E5-656C-4A7A-85A3-5E0170A7A621}">
      <dgm:prSet/>
      <dgm:spPr/>
      <dgm:t>
        <a:bodyPr/>
        <a:lstStyle/>
        <a:p>
          <a:endParaRPr lang="zh-TW" altLang="en-US"/>
        </a:p>
      </dgm:t>
    </dgm:pt>
    <dgm:pt modelId="{49161B7E-43AF-4403-8B96-8C3AC478A2B9}" type="sibTrans" cxnId="{766D63E5-656C-4A7A-85A3-5E0170A7A621}">
      <dgm:prSet/>
      <dgm:spPr/>
      <dgm:t>
        <a:bodyPr/>
        <a:lstStyle/>
        <a:p>
          <a:endParaRPr lang="zh-TW" altLang="en-US"/>
        </a:p>
      </dgm:t>
    </dgm:pt>
    <dgm:pt modelId="{7B874750-D86F-4584-B8C4-EF806222D885}" type="pres">
      <dgm:prSet presAssocID="{0575B59F-C6E2-46C5-A1A8-34F6144DB31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2B14DBB-49C4-4EF2-BE78-3ABBDD5D36A1}" type="pres">
      <dgm:prSet presAssocID="{712865B7-7687-4EBC-92D3-6E38A7CE1B25}" presName="circle1" presStyleLbl="node1" presStyleIdx="0" presStyleCnt="3"/>
      <dgm:spPr/>
    </dgm:pt>
    <dgm:pt modelId="{1CC8F539-1018-4DA0-BADE-81D2F91915A8}" type="pres">
      <dgm:prSet presAssocID="{712865B7-7687-4EBC-92D3-6E38A7CE1B25}" presName="space" presStyleCnt="0"/>
      <dgm:spPr/>
    </dgm:pt>
    <dgm:pt modelId="{AB10563D-44B5-4D1B-8703-7BEAB48DF951}" type="pres">
      <dgm:prSet presAssocID="{712865B7-7687-4EBC-92D3-6E38A7CE1B25}" presName="rect1" presStyleLbl="alignAcc1" presStyleIdx="0" presStyleCnt="3"/>
      <dgm:spPr/>
      <dgm:t>
        <a:bodyPr/>
        <a:lstStyle/>
        <a:p>
          <a:endParaRPr lang="zh-TW" altLang="en-US"/>
        </a:p>
      </dgm:t>
    </dgm:pt>
    <dgm:pt modelId="{2C7C4D0F-B2E4-42E3-ACC2-589A7A660E6D}" type="pres">
      <dgm:prSet presAssocID="{B4EBFF08-6532-44FF-8AD7-9776F51514A2}" presName="vertSpace2" presStyleLbl="node1" presStyleIdx="0" presStyleCnt="3"/>
      <dgm:spPr/>
    </dgm:pt>
    <dgm:pt modelId="{C8269267-8283-400C-824D-0784213E82FD}" type="pres">
      <dgm:prSet presAssocID="{B4EBFF08-6532-44FF-8AD7-9776F51514A2}" presName="circle2" presStyleLbl="node1" presStyleIdx="1" presStyleCnt="3"/>
      <dgm:spPr/>
    </dgm:pt>
    <dgm:pt modelId="{51680AA4-3C52-4638-ABC0-14E4EA5B298B}" type="pres">
      <dgm:prSet presAssocID="{B4EBFF08-6532-44FF-8AD7-9776F51514A2}" presName="rect2" presStyleLbl="alignAcc1" presStyleIdx="1" presStyleCnt="3"/>
      <dgm:spPr/>
      <dgm:t>
        <a:bodyPr/>
        <a:lstStyle/>
        <a:p>
          <a:endParaRPr lang="zh-TW" altLang="en-US"/>
        </a:p>
      </dgm:t>
    </dgm:pt>
    <dgm:pt modelId="{180ACEA1-9640-434D-A26D-41EE3A614274}" type="pres">
      <dgm:prSet presAssocID="{18749A5A-B992-4700-B5B5-79B0E4BFA7EB}" presName="vertSpace3" presStyleLbl="node1" presStyleIdx="1" presStyleCnt="3"/>
      <dgm:spPr/>
    </dgm:pt>
    <dgm:pt modelId="{8A22A367-CED8-48C8-A3E4-54991BBB9712}" type="pres">
      <dgm:prSet presAssocID="{18749A5A-B992-4700-B5B5-79B0E4BFA7EB}" presName="circle3" presStyleLbl="node1" presStyleIdx="2" presStyleCnt="3"/>
      <dgm:spPr/>
    </dgm:pt>
    <dgm:pt modelId="{9C96EA53-4F38-4A9E-AD64-5ECA10FB0B12}" type="pres">
      <dgm:prSet presAssocID="{18749A5A-B992-4700-B5B5-79B0E4BFA7EB}" presName="rect3" presStyleLbl="alignAcc1" presStyleIdx="2" presStyleCnt="3"/>
      <dgm:spPr/>
      <dgm:t>
        <a:bodyPr/>
        <a:lstStyle/>
        <a:p>
          <a:endParaRPr lang="zh-TW" altLang="en-US"/>
        </a:p>
      </dgm:t>
    </dgm:pt>
    <dgm:pt modelId="{1368B7A8-0889-49A2-AF68-6B3D644272AC}" type="pres">
      <dgm:prSet presAssocID="{712865B7-7687-4EBC-92D3-6E38A7CE1B2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B90D6E-DB02-4E31-8F57-67CEE6BEEEC0}" type="pres">
      <dgm:prSet presAssocID="{712865B7-7687-4EBC-92D3-6E38A7CE1B25}" presName="rect1ChTx" presStyleLbl="alignAcc1" presStyleIdx="2" presStyleCnt="3" custScaleX="1890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109C87-9F2E-47E5-963D-6FF65F1E062D}" type="pres">
      <dgm:prSet presAssocID="{B4EBFF08-6532-44FF-8AD7-9776F51514A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2D0B7F-A6A2-4E14-ABFF-59D7D31FC4B9}" type="pres">
      <dgm:prSet presAssocID="{B4EBFF08-6532-44FF-8AD7-9776F51514A2}" presName="rect2ChTx" presStyleLbl="alignAcc1" presStyleIdx="2" presStyleCnt="3" custScaleX="145986" custLinFactNeighborX="-22891" custLinFactNeighborY="-23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0C4412-5122-4905-946F-B7CB2B0951D6}" type="pres">
      <dgm:prSet presAssocID="{18749A5A-B992-4700-B5B5-79B0E4BFA7E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7BA224-509C-4FA8-AABB-6783FAD3FF68}" type="pres">
      <dgm:prSet presAssocID="{18749A5A-B992-4700-B5B5-79B0E4BFA7EB}" presName="rect3ChTx" presStyleLbl="alignAcc1" presStyleIdx="2" presStyleCnt="3" custScaleX="147806" custLinFactNeighborX="-21313" custLinFactNeighborY="31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9DF0BDF-4107-4E3F-A248-4CDB6F7F62CF}" srcId="{712865B7-7687-4EBC-92D3-6E38A7CE1B25}" destId="{A27B716D-D0EF-44D0-BE64-CEC824B45D77}" srcOrd="0" destOrd="0" parTransId="{B60C5171-810E-4FFF-BC1D-C6473CE958EC}" sibTransId="{38944957-E575-4F7A-AFF8-2ED7DFDEEB28}"/>
    <dgm:cxn modelId="{ECED1905-E564-4C7D-B16F-DFF0B8DB7347}" type="presOf" srcId="{18749A5A-B992-4700-B5B5-79B0E4BFA7EB}" destId="{9C96EA53-4F38-4A9E-AD64-5ECA10FB0B12}" srcOrd="0" destOrd="0" presId="urn:microsoft.com/office/officeart/2005/8/layout/target3"/>
    <dgm:cxn modelId="{EA154E3A-71A1-4A50-9654-55D60640F9C1}" type="presOf" srcId="{712865B7-7687-4EBC-92D3-6E38A7CE1B25}" destId="{AB10563D-44B5-4D1B-8703-7BEAB48DF951}" srcOrd="0" destOrd="0" presId="urn:microsoft.com/office/officeart/2005/8/layout/target3"/>
    <dgm:cxn modelId="{7F2F6B69-52DA-4BBC-9E94-843DC2C55381}" type="presOf" srcId="{A27B716D-D0EF-44D0-BE64-CEC824B45D77}" destId="{6BB90D6E-DB02-4E31-8F57-67CEE6BEEEC0}" srcOrd="0" destOrd="0" presId="urn:microsoft.com/office/officeart/2005/8/layout/target3"/>
    <dgm:cxn modelId="{90B4978F-EBCA-4351-A43D-A453207818D8}" type="presOf" srcId="{18749A5A-B992-4700-B5B5-79B0E4BFA7EB}" destId="{BF0C4412-5122-4905-946F-B7CB2B0951D6}" srcOrd="1" destOrd="0" presId="urn:microsoft.com/office/officeart/2005/8/layout/target3"/>
    <dgm:cxn modelId="{4B6607DC-EECE-4256-99B4-98C50475A640}" type="presOf" srcId="{48430F75-7237-427B-A4E1-45E61DF37E19}" destId="{D12D0B7F-A6A2-4E14-ABFF-59D7D31FC4B9}" srcOrd="0" destOrd="0" presId="urn:microsoft.com/office/officeart/2005/8/layout/target3"/>
    <dgm:cxn modelId="{54DBC070-7153-4D2D-9249-023EA9AF6C16}" srcId="{B4EBFF08-6532-44FF-8AD7-9776F51514A2}" destId="{B02DAE40-E916-43B2-9066-D26F6521886B}" srcOrd="1" destOrd="0" parTransId="{21241F17-D559-46F7-B6C8-495D2A4F19CF}" sibTransId="{F1C523BB-23E3-4823-88A4-7C5F4E5150BA}"/>
    <dgm:cxn modelId="{83C91FEE-89E2-4035-985E-650AC46C3C7F}" type="presOf" srcId="{359151C4-5EFB-4278-A740-F61E72FAA3EC}" destId="{6BB90D6E-DB02-4E31-8F57-67CEE6BEEEC0}" srcOrd="0" destOrd="1" presId="urn:microsoft.com/office/officeart/2005/8/layout/target3"/>
    <dgm:cxn modelId="{1CE91F6C-CA26-490E-8598-DF2DF78878F5}" type="presOf" srcId="{B02DAE40-E916-43B2-9066-D26F6521886B}" destId="{D12D0B7F-A6A2-4E14-ABFF-59D7D31FC4B9}" srcOrd="0" destOrd="1" presId="urn:microsoft.com/office/officeart/2005/8/layout/target3"/>
    <dgm:cxn modelId="{E01936C0-C80D-45FA-8127-BEAE0CE28047}" srcId="{18749A5A-B992-4700-B5B5-79B0E4BFA7EB}" destId="{84D1FF28-C061-4501-A5E4-4CE0C9C6B923}" srcOrd="0" destOrd="0" parTransId="{FEB0ECBF-9B13-43A5-B29C-CF16BBCEB12E}" sibTransId="{7DD6285A-AF4B-44A2-9735-6D1949DE0374}"/>
    <dgm:cxn modelId="{11A85101-BB69-44DE-A907-B7FC4B2C0364}" srcId="{0575B59F-C6E2-46C5-A1A8-34F6144DB319}" destId="{712865B7-7687-4EBC-92D3-6E38A7CE1B25}" srcOrd="0" destOrd="0" parTransId="{98CD46AB-83CE-414D-B62E-E046E42A69FF}" sibTransId="{AF52E42D-E78C-45F3-99A9-D677970FB73F}"/>
    <dgm:cxn modelId="{8ACB6002-F2A6-4DCC-A856-C686ECCEF584}" srcId="{B4EBFF08-6532-44FF-8AD7-9776F51514A2}" destId="{48430F75-7237-427B-A4E1-45E61DF37E19}" srcOrd="0" destOrd="0" parTransId="{F1E59132-7B14-402B-A2EB-0342224E1261}" sibTransId="{D7B30DDF-EAE5-483C-BB34-FB5E21C9DE8F}"/>
    <dgm:cxn modelId="{5A69E76C-EEC2-4E63-8571-F7128841FD6B}" type="presOf" srcId="{B4EBFF08-6532-44FF-8AD7-9776F51514A2}" destId="{3A109C87-9F2E-47E5-963D-6FF65F1E062D}" srcOrd="1" destOrd="0" presId="urn:microsoft.com/office/officeart/2005/8/layout/target3"/>
    <dgm:cxn modelId="{0D0F8D91-0BDC-49B0-A345-F846B9B6696F}" type="presOf" srcId="{B4EBFF08-6532-44FF-8AD7-9776F51514A2}" destId="{51680AA4-3C52-4638-ABC0-14E4EA5B298B}" srcOrd="0" destOrd="0" presId="urn:microsoft.com/office/officeart/2005/8/layout/target3"/>
    <dgm:cxn modelId="{90D596A3-69C9-4461-A90F-641155DC709F}" srcId="{18749A5A-B992-4700-B5B5-79B0E4BFA7EB}" destId="{DC8993DF-01E9-4F63-9584-48938A06B0BB}" srcOrd="1" destOrd="0" parTransId="{BC8244B1-B4D8-46E8-B500-75B8764A6801}" sibTransId="{608AD080-9E7C-49FA-A0C8-64C59BCC6717}"/>
    <dgm:cxn modelId="{8528B002-8029-40DA-9C68-64EE69368E90}" srcId="{0575B59F-C6E2-46C5-A1A8-34F6144DB319}" destId="{B4EBFF08-6532-44FF-8AD7-9776F51514A2}" srcOrd="1" destOrd="0" parTransId="{84568640-7A16-4B31-9078-AA111F39F40C}" sibTransId="{EA3AEA65-BA56-403F-B2D5-CAD7AF49A2B0}"/>
    <dgm:cxn modelId="{86A182A6-2713-49C1-98DE-879C7BC85CAC}" type="presOf" srcId="{84D1FF28-C061-4501-A5E4-4CE0C9C6B923}" destId="{727BA224-509C-4FA8-AABB-6783FAD3FF68}" srcOrd="0" destOrd="0" presId="urn:microsoft.com/office/officeart/2005/8/layout/target3"/>
    <dgm:cxn modelId="{477D89CF-F966-4C4A-9D6E-DFD4AAB66D75}" type="presOf" srcId="{0575B59F-C6E2-46C5-A1A8-34F6144DB319}" destId="{7B874750-D86F-4584-B8C4-EF806222D885}" srcOrd="0" destOrd="0" presId="urn:microsoft.com/office/officeart/2005/8/layout/target3"/>
    <dgm:cxn modelId="{FA07F8B8-3BD0-41CD-B42E-E8000C0E0687}" type="presOf" srcId="{DC8993DF-01E9-4F63-9584-48938A06B0BB}" destId="{727BA224-509C-4FA8-AABB-6783FAD3FF68}" srcOrd="0" destOrd="1" presId="urn:microsoft.com/office/officeart/2005/8/layout/target3"/>
    <dgm:cxn modelId="{766D63E5-656C-4A7A-85A3-5E0170A7A621}" srcId="{712865B7-7687-4EBC-92D3-6E38A7CE1B25}" destId="{359151C4-5EFB-4278-A740-F61E72FAA3EC}" srcOrd="1" destOrd="0" parTransId="{9F1624DA-F342-4AB4-A3F8-B040E4134903}" sibTransId="{49161B7E-43AF-4403-8B96-8C3AC478A2B9}"/>
    <dgm:cxn modelId="{52F9DE10-5469-4638-948C-765A239C7AE1}" srcId="{0575B59F-C6E2-46C5-A1A8-34F6144DB319}" destId="{18749A5A-B992-4700-B5B5-79B0E4BFA7EB}" srcOrd="2" destOrd="0" parTransId="{9EC396D7-BDCA-477D-A22C-A79936FBC1A0}" sibTransId="{64FABC08-96D4-428D-911B-4EAD3C04D0FC}"/>
    <dgm:cxn modelId="{2988D1C9-C09A-42D7-B0CD-24465380FA36}" type="presOf" srcId="{712865B7-7687-4EBC-92D3-6E38A7CE1B25}" destId="{1368B7A8-0889-49A2-AF68-6B3D644272AC}" srcOrd="1" destOrd="0" presId="urn:microsoft.com/office/officeart/2005/8/layout/target3"/>
    <dgm:cxn modelId="{ABD5EB81-B221-4086-8104-A05851C9AED4}" type="presParOf" srcId="{7B874750-D86F-4584-B8C4-EF806222D885}" destId="{32B14DBB-49C4-4EF2-BE78-3ABBDD5D36A1}" srcOrd="0" destOrd="0" presId="urn:microsoft.com/office/officeart/2005/8/layout/target3"/>
    <dgm:cxn modelId="{03B69169-4C3A-481E-A536-61A47EAB816B}" type="presParOf" srcId="{7B874750-D86F-4584-B8C4-EF806222D885}" destId="{1CC8F539-1018-4DA0-BADE-81D2F91915A8}" srcOrd="1" destOrd="0" presId="urn:microsoft.com/office/officeart/2005/8/layout/target3"/>
    <dgm:cxn modelId="{00AE7BE3-23E6-44A5-88F3-8BEC94787406}" type="presParOf" srcId="{7B874750-D86F-4584-B8C4-EF806222D885}" destId="{AB10563D-44B5-4D1B-8703-7BEAB48DF951}" srcOrd="2" destOrd="0" presId="urn:microsoft.com/office/officeart/2005/8/layout/target3"/>
    <dgm:cxn modelId="{ECA32BD6-5F54-483F-B4E0-377ED3F94082}" type="presParOf" srcId="{7B874750-D86F-4584-B8C4-EF806222D885}" destId="{2C7C4D0F-B2E4-42E3-ACC2-589A7A660E6D}" srcOrd="3" destOrd="0" presId="urn:microsoft.com/office/officeart/2005/8/layout/target3"/>
    <dgm:cxn modelId="{E9A454E6-0CF6-4C6F-A311-2C9745080150}" type="presParOf" srcId="{7B874750-D86F-4584-B8C4-EF806222D885}" destId="{C8269267-8283-400C-824D-0784213E82FD}" srcOrd="4" destOrd="0" presId="urn:microsoft.com/office/officeart/2005/8/layout/target3"/>
    <dgm:cxn modelId="{2CD875CA-B3B9-4889-BBA8-7D5C998B6D7D}" type="presParOf" srcId="{7B874750-D86F-4584-B8C4-EF806222D885}" destId="{51680AA4-3C52-4638-ABC0-14E4EA5B298B}" srcOrd="5" destOrd="0" presId="urn:microsoft.com/office/officeart/2005/8/layout/target3"/>
    <dgm:cxn modelId="{D93BACA0-6D35-4C0A-AF04-C29B72B72C2E}" type="presParOf" srcId="{7B874750-D86F-4584-B8C4-EF806222D885}" destId="{180ACEA1-9640-434D-A26D-41EE3A614274}" srcOrd="6" destOrd="0" presId="urn:microsoft.com/office/officeart/2005/8/layout/target3"/>
    <dgm:cxn modelId="{AB9C6253-4F3A-4A34-9A80-EAF63AC2D607}" type="presParOf" srcId="{7B874750-D86F-4584-B8C4-EF806222D885}" destId="{8A22A367-CED8-48C8-A3E4-54991BBB9712}" srcOrd="7" destOrd="0" presId="urn:microsoft.com/office/officeart/2005/8/layout/target3"/>
    <dgm:cxn modelId="{645A0604-510A-4EB5-8B28-C3C9C31BB15B}" type="presParOf" srcId="{7B874750-D86F-4584-B8C4-EF806222D885}" destId="{9C96EA53-4F38-4A9E-AD64-5ECA10FB0B12}" srcOrd="8" destOrd="0" presId="urn:microsoft.com/office/officeart/2005/8/layout/target3"/>
    <dgm:cxn modelId="{1B25E53E-E4F3-4A12-9209-BBE9B8D75496}" type="presParOf" srcId="{7B874750-D86F-4584-B8C4-EF806222D885}" destId="{1368B7A8-0889-49A2-AF68-6B3D644272AC}" srcOrd="9" destOrd="0" presId="urn:microsoft.com/office/officeart/2005/8/layout/target3"/>
    <dgm:cxn modelId="{B928E63F-A4BD-41F4-8640-5BCA61A5D128}" type="presParOf" srcId="{7B874750-D86F-4584-B8C4-EF806222D885}" destId="{6BB90D6E-DB02-4E31-8F57-67CEE6BEEEC0}" srcOrd="10" destOrd="0" presId="urn:microsoft.com/office/officeart/2005/8/layout/target3"/>
    <dgm:cxn modelId="{79E75E6C-4E37-4831-95D0-679C82A79C20}" type="presParOf" srcId="{7B874750-D86F-4584-B8C4-EF806222D885}" destId="{3A109C87-9F2E-47E5-963D-6FF65F1E062D}" srcOrd="11" destOrd="0" presId="urn:microsoft.com/office/officeart/2005/8/layout/target3"/>
    <dgm:cxn modelId="{D6D5C06A-666A-42A0-BB0B-EDF4981801E0}" type="presParOf" srcId="{7B874750-D86F-4584-B8C4-EF806222D885}" destId="{D12D0B7F-A6A2-4E14-ABFF-59D7D31FC4B9}" srcOrd="12" destOrd="0" presId="urn:microsoft.com/office/officeart/2005/8/layout/target3"/>
    <dgm:cxn modelId="{14B2A55E-A883-448D-ACD8-60856EA8B4BF}" type="presParOf" srcId="{7B874750-D86F-4584-B8C4-EF806222D885}" destId="{BF0C4412-5122-4905-946F-B7CB2B0951D6}" srcOrd="13" destOrd="0" presId="urn:microsoft.com/office/officeart/2005/8/layout/target3"/>
    <dgm:cxn modelId="{1279AF47-9455-43FD-AC88-BB3E10338DD5}" type="presParOf" srcId="{7B874750-D86F-4584-B8C4-EF806222D885}" destId="{727BA224-509C-4FA8-AABB-6783FAD3FF6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14DBB-49C4-4EF2-BE78-3ABBDD5D36A1}">
      <dsp:nvSpPr>
        <dsp:cNvPr id="0" name=""/>
        <dsp:cNvSpPr/>
      </dsp:nvSpPr>
      <dsp:spPr>
        <a:xfrm>
          <a:off x="-649560" y="0"/>
          <a:ext cx="4320481" cy="432048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0563D-44B5-4D1B-8703-7BEAB48DF951}">
      <dsp:nvSpPr>
        <dsp:cNvPr id="0" name=""/>
        <dsp:cNvSpPr/>
      </dsp:nvSpPr>
      <dsp:spPr>
        <a:xfrm>
          <a:off x="1510680" y="0"/>
          <a:ext cx="5832647" cy="4320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健康與心理</a:t>
          </a:r>
          <a:endParaRPr lang="en-US" altLang="zh-TW" sz="2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之變化</a:t>
          </a:r>
          <a:endParaRPr lang="zh-TW" altLang="en-US" sz="2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510680" y="0"/>
        <a:ext cx="2916323" cy="1296147"/>
      </dsp:txXfrm>
    </dsp:sp>
    <dsp:sp modelId="{C8269267-8283-400C-824D-0784213E82FD}">
      <dsp:nvSpPr>
        <dsp:cNvPr id="0" name=""/>
        <dsp:cNvSpPr/>
      </dsp:nvSpPr>
      <dsp:spPr>
        <a:xfrm>
          <a:off x="106525" y="1296147"/>
          <a:ext cx="2808309" cy="28083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80AA4-3C52-4638-ABC0-14E4EA5B298B}">
      <dsp:nvSpPr>
        <dsp:cNvPr id="0" name=""/>
        <dsp:cNvSpPr/>
      </dsp:nvSpPr>
      <dsp:spPr>
        <a:xfrm>
          <a:off x="1510680" y="1296147"/>
          <a:ext cx="5832647" cy="28083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行為與生活</a:t>
          </a:r>
          <a:endParaRPr lang="en-US" altLang="zh-TW" sz="2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之變化</a:t>
          </a:r>
          <a:endParaRPr lang="zh-TW" altLang="en-US" sz="2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510680" y="1296147"/>
        <a:ext cx="2916323" cy="1296142"/>
      </dsp:txXfrm>
    </dsp:sp>
    <dsp:sp modelId="{8A22A367-CED8-48C8-A3E4-54991BBB9712}">
      <dsp:nvSpPr>
        <dsp:cNvPr id="0" name=""/>
        <dsp:cNvSpPr/>
      </dsp:nvSpPr>
      <dsp:spPr>
        <a:xfrm>
          <a:off x="862608" y="2592289"/>
          <a:ext cx="1296143" cy="129614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6EA53-4F38-4A9E-AD64-5ECA10FB0B12}">
      <dsp:nvSpPr>
        <dsp:cNvPr id="0" name=""/>
        <dsp:cNvSpPr/>
      </dsp:nvSpPr>
      <dsp:spPr>
        <a:xfrm>
          <a:off x="1510680" y="2592289"/>
          <a:ext cx="5832647" cy="12961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攜帶藥物之</a:t>
          </a:r>
          <a:endParaRPr lang="en-US" altLang="zh-TW" sz="2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有關器具</a:t>
          </a:r>
          <a:endParaRPr lang="zh-TW" altLang="en-US" sz="2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510680" y="2592289"/>
        <a:ext cx="2916323" cy="1296143"/>
      </dsp:txXfrm>
    </dsp:sp>
    <dsp:sp modelId="{6BB90D6E-DB02-4E31-8F57-67CEE6BEEEC0}">
      <dsp:nvSpPr>
        <dsp:cNvPr id="0" name=""/>
        <dsp:cNvSpPr/>
      </dsp:nvSpPr>
      <dsp:spPr>
        <a:xfrm>
          <a:off x="3127884" y="0"/>
          <a:ext cx="5514564" cy="129614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標楷體"/>
              <a:ea typeface="標楷體"/>
            </a:rPr>
            <a:t>多話、暴躁易怒、眼神渙散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標楷體"/>
              <a:ea typeface="標楷體"/>
            </a:rPr>
            <a:t>食慾變差消瘦、身上出現紅疹</a:t>
          </a:r>
        </a:p>
      </dsp:txBody>
      <dsp:txXfrm>
        <a:off x="3127884" y="0"/>
        <a:ext cx="5514564" cy="1296147"/>
      </dsp:txXfrm>
    </dsp:sp>
    <dsp:sp modelId="{D12D0B7F-A6A2-4E14-ABFF-59D7D31FC4B9}">
      <dsp:nvSpPr>
        <dsp:cNvPr id="0" name=""/>
        <dsp:cNvSpPr/>
      </dsp:nvSpPr>
      <dsp:spPr>
        <a:xfrm>
          <a:off x="3088878" y="1265558"/>
          <a:ext cx="4257424" cy="129614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標楷體" pitchFamily="65" charset="-120"/>
              <a:ea typeface="標楷體" pitchFamily="65" charset="-120"/>
            </a:rPr>
            <a:t>作息顛倒</a:t>
          </a:r>
          <a:r>
            <a:rPr lang="zh-TW" altLang="en-US" sz="2200" kern="1200" dirty="0" smtClean="0">
              <a:latin typeface="標楷體"/>
              <a:ea typeface="標楷體"/>
            </a:rPr>
            <a:t>、精神恍惚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標楷體" pitchFamily="65" charset="-120"/>
              <a:ea typeface="標楷體" pitchFamily="65" charset="-120"/>
            </a:rPr>
            <a:t>說謊偷竊</a:t>
          </a:r>
          <a:r>
            <a:rPr lang="zh-TW" altLang="en-US" sz="2200" kern="1200" dirty="0" smtClean="0">
              <a:latin typeface="標楷體"/>
              <a:ea typeface="標楷體"/>
            </a:rPr>
            <a:t>、金錢花費變大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</dsp:txBody>
      <dsp:txXfrm>
        <a:off x="3088878" y="1265558"/>
        <a:ext cx="4257424" cy="1296142"/>
      </dsp:txXfrm>
    </dsp:sp>
    <dsp:sp modelId="{727BA224-509C-4FA8-AABB-6783FAD3FF68}">
      <dsp:nvSpPr>
        <dsp:cNvPr id="0" name=""/>
        <dsp:cNvSpPr/>
      </dsp:nvSpPr>
      <dsp:spPr>
        <a:xfrm>
          <a:off x="3108359" y="2633714"/>
          <a:ext cx="4310501" cy="1296143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身上或房間有異味</a:t>
          </a:r>
          <a:r>
            <a:rPr lang="zh-TW" altLang="en-US" sz="2000" kern="1200" dirty="0" smtClean="0">
              <a:latin typeface="標楷體"/>
              <a:ea typeface="標楷體"/>
            </a:rPr>
            <a:t>，常使用香水或芳香劑遮掩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常帶有短小吸管</a:t>
          </a:r>
          <a:r>
            <a:rPr lang="zh-TW" altLang="en-US" sz="2000" kern="1200" dirty="0" smtClean="0">
              <a:latin typeface="標楷體"/>
              <a:ea typeface="標楷體"/>
            </a:rPr>
            <a:t>、小藥水瓶、玻   璃管及容器、鋁箔紙等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108359" y="2633714"/>
        <a:ext cx="4310501" cy="1296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724506C0-3FFE-45A5-803D-9F4FC5464A70}" type="datetimeFigureOut">
              <a:rPr lang="zh-TW" altLang="en-US"/>
              <a:pPr/>
              <a:t>2014/2/23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F8646707-6BBD-41A9-B4DF-0C76A73A2D2A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5083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lang="zh-TW" sz="1000" dirty="0" smtClean="0"/>
          </a:p>
          <a:p>
            <a:endParaRPr lang="zh-TW" dirty="0" smtClean="0"/>
          </a:p>
          <a:p>
            <a:endParaRPr 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zh-TW" smtClean="0"/>
              <a:pPr/>
              <a:t>1</a:t>
            </a:fld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圖片來源</a:t>
            </a:r>
            <a:r>
              <a:rPr lang="en-US" altLang="zh-TW" dirty="0" smtClean="0"/>
              <a:t>:TVBS 95.4.23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14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圖片來源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反毒資源館 拒絕毒品你就能單張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63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Arial" pitchFamily="34" charset="0"/>
              </a:rPr>
              <a:t>圖片來源</a:t>
            </a:r>
            <a:r>
              <a:rPr lang="en-US" altLang="zh-TW" dirty="0" smtClean="0">
                <a:latin typeface="Arial" pitchFamily="34" charset="0"/>
              </a:rPr>
              <a:t>:100</a:t>
            </a:r>
            <a:r>
              <a:rPr lang="zh-TW" altLang="en-US" dirty="0" smtClean="0">
                <a:latin typeface="Arial" pitchFamily="34" charset="0"/>
              </a:rPr>
              <a:t>年度藥物濫用手冊</a:t>
            </a:r>
            <a:r>
              <a:rPr lang="en-US" altLang="zh-TW" dirty="0" smtClean="0">
                <a:latin typeface="Arial" pitchFamily="34" charset="0"/>
              </a:rPr>
              <a:t>-</a:t>
            </a:r>
            <a:r>
              <a:rPr lang="zh-TW" altLang="en-US" dirty="0" smtClean="0">
                <a:latin typeface="Arial" pitchFamily="34" charset="0"/>
              </a:rPr>
              <a:t>爸媽管很大</a:t>
            </a:r>
            <a:endParaRPr lang="en-US" altLang="zh-TW" dirty="0" smtClean="0">
              <a:latin typeface="Arial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66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圖片來源</a:t>
            </a:r>
            <a:r>
              <a:rPr lang="en-US" altLang="zh-TW" dirty="0" smtClean="0"/>
              <a:t>:TVBS 94.3.27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9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反毒資源館 勇敢拒毒保護自己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10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2120" y="3140967"/>
            <a:ext cx="3049697" cy="3053969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zh-TW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/>
              <a:t>按一下以編輯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15" name="圖片 14" descr="反毒寶寶 0521(1).jpg"/>
          <p:cNvPicPr>
            <a:picLocks noChangeAspect="1"/>
          </p:cNvPicPr>
          <p:nvPr userDrawn="1"/>
        </p:nvPicPr>
        <p:blipFill>
          <a:blip r:embed="rId3" cstate="print"/>
          <a:srcRect t="54054"/>
          <a:stretch>
            <a:fillRect/>
          </a:stretch>
        </p:blipFill>
        <p:spPr>
          <a:xfrm>
            <a:off x="395536" y="3140967"/>
            <a:ext cx="5112568" cy="1756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2120" y="3140967"/>
            <a:ext cx="3049697" cy="3053969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zh-TW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/>
              <a:t>按一下以編輯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15" name="圖片 14" descr="反毒寶寶 0521(1).jpg"/>
          <p:cNvPicPr>
            <a:picLocks noChangeAspect="1"/>
          </p:cNvPicPr>
          <p:nvPr userDrawn="1"/>
        </p:nvPicPr>
        <p:blipFill>
          <a:blip r:embed="rId3" cstate="print"/>
          <a:srcRect t="54054"/>
          <a:stretch>
            <a:fillRect/>
          </a:stretch>
        </p:blipFill>
        <p:spPr>
          <a:xfrm>
            <a:off x="395536" y="3140967"/>
            <a:ext cx="5112568" cy="1756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zh-TW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TW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TW" sz="1800">
                <a:latin typeface="Georgia" pitchFamily="18" charset="0"/>
              </a:defRPr>
            </a:lvl2pPr>
            <a:lvl3pPr eaLnBrk="1" latinLnBrk="0" hangingPunct="1">
              <a:defRPr kumimoji="0" lang="zh-TW" sz="2000">
                <a:latin typeface="Georgia" pitchFamily="18" charset="0"/>
              </a:defRPr>
            </a:lvl3pPr>
            <a:lvl4pPr eaLnBrk="1" latinLnBrk="0" hangingPunct="1">
              <a:defRPr kumimoji="0" lang="zh-TW" sz="2000">
                <a:latin typeface="Georgia" pitchFamily="18" charset="0"/>
              </a:defRPr>
            </a:lvl4pPr>
            <a:lvl5pPr eaLnBrk="1" latinLnBrk="0" hangingPunct="1">
              <a:defRPr kumimoji="0" lang="zh-TW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zh-TW" sz="2800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1753553" cy="1756009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zh-TW" sz="3600" b="0" cap="none">
                <a:latin typeface="Georgia" pitchFamily="18" charset="0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zh-TW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2014/2/23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2014/2/23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2014/2/23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2014/2/23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2014/2/23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zh-TW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TW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TW" sz="1800">
                <a:latin typeface="Georgia" pitchFamily="18" charset="0"/>
              </a:defRPr>
            </a:lvl2pPr>
            <a:lvl3pPr eaLnBrk="1" latinLnBrk="0" hangingPunct="1">
              <a:defRPr kumimoji="0" lang="zh-TW" sz="2000">
                <a:latin typeface="Georgia" pitchFamily="18" charset="0"/>
              </a:defRPr>
            </a:lvl3pPr>
            <a:lvl4pPr eaLnBrk="1" latinLnBrk="0" hangingPunct="1">
              <a:defRPr kumimoji="0" lang="zh-TW" sz="2000">
                <a:latin typeface="Georgia" pitchFamily="18" charset="0"/>
              </a:defRPr>
            </a:lvl4pPr>
            <a:lvl5pPr eaLnBrk="1" latinLnBrk="0" hangingPunct="1">
              <a:defRPr kumimoji="0" lang="zh-TW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2014/2/23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9A9F-9894-4FA7-8404-EFD593DD4429}" type="datetimeFigureOut">
              <a:rPr lang="zh-TW" altLang="en-US" smtClean="0"/>
              <a:t>2014/2/23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zh-TW" sz="2800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9" name="圖片 8" descr="反毒教育資源中心 橫式 0606.jpg"/>
          <p:cNvPicPr>
            <a:picLocks noChangeAspect="1"/>
          </p:cNvPicPr>
          <p:nvPr userDrawn="1"/>
        </p:nvPicPr>
        <p:blipFill>
          <a:blip r:embed="rId13" cstate="print"/>
          <a:srcRect l="28738" t="6212" b="58947"/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TW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zh-TW" altLang="en-US"/>
              <a:pPr/>
              <a:t>2014/2/23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9" name="圖片 8" descr="反毒教育資源中心 橫式 0606.jpg"/>
          <p:cNvPicPr>
            <a:picLocks noChangeAspect="1"/>
          </p:cNvPicPr>
          <p:nvPr userDrawn="1"/>
        </p:nvPicPr>
        <p:blipFill>
          <a:blip r:embed="rId12" cstate="print"/>
          <a:srcRect l="28738" t="6212" b="58947"/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TW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99A9F-9894-4FA7-8404-EFD593DD4429}" type="datetimeFigureOut">
              <a:rPr lang="zh-TW" altLang="en-US" smtClean="0"/>
              <a:t>2014/2/23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43B7C-871F-45BE-A54A-31A5EBF873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tw/url?sa=i&amp;rct=j&amp;q=&amp;esrc=s&amp;frm=1&amp;source=images&amp;cd=&amp;cad=rja&amp;docid=NCjJ8fk9EFkVvM&amp;tbnid=B6vUpRy38UY__M:&amp;ved=0CAUQjRw&amp;url=http://tpa.judicial.gov.tw/politics/index.php?mode=data&amp;id=50&amp;ei=aFaKUbDFKcb1kQWq2ID4Bw&amp;psig=AFQjCNGVqLjSvvpIH6SseYW4M81AOhF4og&amp;ust=136810693970160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zh-TW" altLang="en-US" sz="6000" dirty="0" smtClean="0"/>
              <a:t>反轉毒害四行動</a:t>
            </a:r>
            <a:endParaRPr lang="zh-TW" sz="6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/>
          <p:cNvSpPr txBox="1">
            <a:spLocks noChangeArrowheads="1"/>
          </p:cNvSpPr>
          <p:nvPr/>
        </p:nvSpPr>
        <p:spPr bwMode="auto">
          <a:xfrm>
            <a:off x="1115616" y="332656"/>
            <a:ext cx="6724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6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勇於拒毒 保護自己</a:t>
            </a:r>
          </a:p>
        </p:txBody>
      </p:sp>
      <p:pic>
        <p:nvPicPr>
          <p:cNvPr id="3" name="Picture 2" descr="C:\Users\Pei Pei Huang\Desktop\勇於拒~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0270" y="1713312"/>
            <a:ext cx="7173813" cy="445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副標題 1"/>
          <p:cNvSpPr txBox="1">
            <a:spLocks/>
          </p:cNvSpPr>
          <p:nvPr/>
        </p:nvSpPr>
        <p:spPr>
          <a:xfrm>
            <a:off x="1100270" y="6165304"/>
            <a:ext cx="7360162" cy="6926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b="1" dirty="0">
                <a:solidFill>
                  <a:srgbClr val="080808"/>
                </a:solidFill>
                <a:latin typeface="Arial" pitchFamily="34" charset="0"/>
                <a:ea typeface="標楷體" pitchFamily="65" charset="-120"/>
              </a:rPr>
              <a:t>衛生福利部食品藥物管理</a:t>
            </a:r>
            <a:r>
              <a:rPr lang="zh-TW" altLang="en-US" b="1" dirty="0" smtClean="0">
                <a:solidFill>
                  <a:srgbClr val="080808"/>
                </a:solidFill>
                <a:latin typeface="Arial" pitchFamily="34" charset="0"/>
                <a:ea typeface="標楷體" pitchFamily="65" charset="-120"/>
              </a:rPr>
              <a:t>署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財團法人國範文教基金會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906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557338"/>
            <a:ext cx="822960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做身體的主人</a:t>
            </a: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不靠藥物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提神與減重</a:t>
            </a: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非醫師處方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的東西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不要隨便嘗試</a:t>
            </a:r>
            <a:r>
              <a:rPr lang="zh-TW" altLang="en-US" sz="3200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                                                                                  </a:t>
            </a:r>
          </a:p>
          <a:p>
            <a:endParaRPr lang="zh-TW" altLang="en-US" sz="2800" dirty="0" smtClean="0">
              <a:ea typeface="新細明體" pitchFamily="18" charset="-120"/>
            </a:endParaRPr>
          </a:p>
        </p:txBody>
      </p:sp>
      <p:pic>
        <p:nvPicPr>
          <p:cNvPr id="5" name="Picture 2" descr="http://www.tvbs.com.tw/FILE_DB/newsphoto/sharan/200604/sharan-20060423122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67" y="3429000"/>
            <a:ext cx="4809309" cy="32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732239" y="4658436"/>
            <a:ext cx="576063" cy="21676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行動一.珍愛生命</a:t>
            </a:r>
          </a:p>
        </p:txBody>
      </p:sp>
    </p:spTree>
    <p:extLst>
      <p:ext uri="{BB962C8B-B14F-4D97-AF65-F5344CB8AC3E}">
        <p14:creationId xmlns:p14="http://schemas.microsoft.com/office/powerpoint/2010/main" val="604224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kumimoji="0" lang="zh-TW" altLang="en-US" sz="3600" b="1" kern="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學習交友技巧</a:t>
            </a:r>
            <a:endParaRPr kumimoji="0" lang="zh-TW" altLang="en-US" sz="3600" b="1" kern="0" dirty="0" smtClean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kumimoji="0" lang="zh-TW" altLang="en-US" kern="0" dirty="0" smtClean="0">
                <a:latin typeface="標楷體" pitchFamily="65" charset="-120"/>
                <a:ea typeface="標楷體" pitchFamily="65" charset="-120"/>
              </a:rPr>
              <a:t>結交品行行為</a:t>
            </a: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正當的朋友</a:t>
            </a:r>
            <a:endParaRPr kumimoji="0" lang="en-US" altLang="zh-TW" b="1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kumimoji="0" lang="zh-TW" altLang="en-US" kern="0" dirty="0" smtClean="0">
                <a:latin typeface="標楷體" pitchFamily="65" charset="-120"/>
                <a:ea typeface="標楷體" pitchFamily="65" charset="-120"/>
              </a:rPr>
              <a:t>從事</a:t>
            </a: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健康休閒活動</a:t>
            </a:r>
            <a:endParaRPr kumimoji="0" lang="en-US" altLang="zh-TW" b="1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kumimoji="0" lang="zh-TW" altLang="en-US" kern="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kumimoji="0" lang="zh-TW" altLang="en-US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正確的人生目標與價值觀  </a:t>
            </a:r>
            <a:endParaRPr kumimoji="0" lang="zh-TW" altLang="en-US" b="1" kern="0" dirty="0" smtClean="0">
              <a:solidFill>
                <a:srgbClr val="FF0000"/>
              </a:solidFill>
              <a:latin typeface="Calibri" charset="0"/>
              <a:ea typeface="新細明體" pitchFamily="18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kumimoji="0" lang="zh-TW" altLang="en-US" sz="2800" b="1" kern="0" dirty="0" smtClean="0">
                <a:solidFill>
                  <a:srgbClr val="FF0000"/>
                </a:solidFill>
                <a:latin typeface="Calibri" charset="0"/>
                <a:ea typeface="新細明體" pitchFamily="18" charset="-120"/>
              </a:rPr>
              <a:t> </a:t>
            </a:r>
          </a:p>
          <a:p>
            <a:pPr eaLnBrk="1" hangingPunct="1">
              <a:defRPr/>
            </a:pPr>
            <a:endParaRPr kumimoji="0" lang="zh-TW" altLang="en-US" sz="2800" kern="0" dirty="0" smtClean="0">
              <a:ea typeface="新細明體" pitchFamily="18" charset="-12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892550"/>
            <a:ext cx="45958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行動一.珍愛生命</a:t>
            </a:r>
          </a:p>
        </p:txBody>
      </p:sp>
    </p:spTree>
    <p:extLst>
      <p:ext uri="{BB962C8B-B14F-4D97-AF65-F5344CB8AC3E}">
        <p14:creationId xmlns:p14="http://schemas.microsoft.com/office/powerpoint/2010/main" val="1427949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43A"/>
              </a:clrFrom>
              <a:clrTo>
                <a:srgbClr val="FFF4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241425"/>
            <a:ext cx="7345363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行動二.防毒拒毒</a:t>
            </a:r>
          </a:p>
        </p:txBody>
      </p:sp>
    </p:spTree>
    <p:extLst>
      <p:ext uri="{BB962C8B-B14F-4D97-AF65-F5344CB8AC3E}">
        <p14:creationId xmlns:p14="http://schemas.microsoft.com/office/powerpoint/2010/main" val="2145587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600200"/>
            <a:ext cx="8286750" cy="4421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遠離是非場所</a:t>
            </a:r>
            <a:endParaRPr lang="en-US" altLang="zh-TW" sz="3600" b="1" dirty="0" smtClean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zh-TW" altLang="en-US" sz="3600" b="1" dirty="0" smtClean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不幸被性侵或遭受其他傷害應把握時間撥打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1996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1999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（台北地區）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等專線，或尋求親近親友的協助</a:t>
            </a:r>
          </a:p>
          <a:p>
            <a:pPr marL="0" indent="0">
              <a:buFontTx/>
              <a:buNone/>
              <a:defRPr/>
            </a:pPr>
            <a:endParaRPr lang="zh-TW" altLang="en-US" sz="2800" dirty="0" smtClean="0">
              <a:ea typeface="新細明體" pitchFamily="18" charset="-12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286000"/>
            <a:ext cx="38719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644900"/>
            <a:ext cx="436721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86000"/>
            <a:ext cx="45974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3644900"/>
            <a:ext cx="41243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行動二.防毒拒毒</a:t>
            </a:r>
          </a:p>
        </p:txBody>
      </p:sp>
    </p:spTree>
    <p:extLst>
      <p:ext uri="{BB962C8B-B14F-4D97-AF65-F5344CB8AC3E}">
        <p14:creationId xmlns:p14="http://schemas.microsoft.com/office/powerpoint/2010/main" val="1572362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了解新興毒品</a:t>
            </a:r>
            <a:r>
              <a:rPr lang="en-US" altLang="zh-TW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俱樂部藥物</a:t>
            </a:r>
            <a:r>
              <a:rPr lang="en-US" altLang="zh-TW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包括大麻、搖頭丸、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K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他命、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FM2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等</a:t>
            </a:r>
          </a:p>
          <a:p>
            <a:pPr>
              <a:spcBef>
                <a:spcPct val="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這些藥物以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新穎的名稱及外型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吸引人，使用後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容易成癮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，且毒品本身性質，會迫使使用者尋求更強烈的毒品。 </a:t>
            </a:r>
          </a:p>
        </p:txBody>
      </p:sp>
      <p:pic>
        <p:nvPicPr>
          <p:cNvPr id="5" name="Picture 2" descr="F:\剪報\喵喵\990504喵喵害死17歲少女(蘋果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69110"/>
            <a:ext cx="3194050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X:\09管制藥品組\0904 濫用防制科\06林怡君\101年報紙\6月\101-6-27-蘋果-吸食會變啃臉魔，浴鹽侵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90200"/>
            <a:ext cx="3419872" cy="315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行動三.知毒反毒</a:t>
            </a:r>
          </a:p>
        </p:txBody>
      </p:sp>
      <p:sp>
        <p:nvSpPr>
          <p:cNvPr id="2" name="矩形 1"/>
          <p:cNvSpPr/>
          <p:nvPr/>
        </p:nvSpPr>
        <p:spPr>
          <a:xfrm>
            <a:off x="3203848" y="6325503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TW" b="1" dirty="0">
                <a:ea typeface="華康中圓體"/>
              </a:rPr>
              <a:t>99.5.4</a:t>
            </a:r>
            <a:r>
              <a:rPr lang="zh-TW" altLang="en-US" b="1" dirty="0">
                <a:ea typeface="華康中圓體"/>
              </a:rPr>
              <a:t> 蘋果日報</a:t>
            </a:r>
            <a:endParaRPr lang="zh-TW" altLang="en-US" b="1" dirty="0">
              <a:ea typeface="華康中圓體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20272" y="6371664"/>
            <a:ext cx="21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TW" b="1" dirty="0">
                <a:ea typeface="華康中圓體"/>
              </a:rPr>
              <a:t>101.6.27</a:t>
            </a:r>
            <a:r>
              <a:rPr lang="zh-TW" altLang="en-US" b="1" dirty="0">
                <a:ea typeface="華康中圓體"/>
              </a:rPr>
              <a:t> 蘋果日報</a:t>
            </a:r>
            <a:endParaRPr lang="zh-TW" altLang="en-US" b="1" dirty="0">
              <a:ea typeface="華康中圓體"/>
            </a:endParaRPr>
          </a:p>
        </p:txBody>
      </p:sp>
    </p:spTree>
    <p:extLst>
      <p:ext uri="{BB962C8B-B14F-4D97-AF65-F5344CB8AC3E}">
        <p14:creationId xmlns:p14="http://schemas.microsoft.com/office/powerpoint/2010/main" val="4102443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防範毒品危害</a:t>
            </a:r>
          </a:p>
          <a:p>
            <a:pPr>
              <a:spcBef>
                <a:spcPct val="0"/>
              </a:spcBef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毒品對個人健康與危害至巨如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神經損傷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膀胱萎縮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性功能障礙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呼吸抑制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心血管毒害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愛滋病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或其他傳染病風險等</a:t>
            </a:r>
          </a:p>
          <a:p>
            <a:pPr>
              <a:spcBef>
                <a:spcPct val="0"/>
              </a:spcBef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混用產生的交互作用</a:t>
            </a:r>
          </a:p>
          <a:p>
            <a:pPr>
              <a:spcBef>
                <a:spcPct val="0"/>
              </a:spcBef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常見的因用毒演生出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來的犯罪如搶劫、自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傷、傷人等。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行動三.知毒反毒</a:t>
            </a:r>
          </a:p>
        </p:txBody>
      </p:sp>
      <p:pic>
        <p:nvPicPr>
          <p:cNvPr id="6146" name="Picture 2" descr="http://news.tvbs.com.tw/static/forum_attachment/img/200503/27/amandalin-20050327195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06999"/>
            <a:ext cx="4474183" cy="30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0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557338"/>
            <a:ext cx="8229600" cy="2725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3600" b="1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發現吸毒者的徵兆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794186"/>
              </p:ext>
            </p:extLst>
          </p:nvPr>
        </p:nvGraphicFramePr>
        <p:xfrm>
          <a:off x="971600" y="2276872"/>
          <a:ext cx="7992888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行動四.關懷協助</a:t>
            </a:r>
          </a:p>
        </p:txBody>
      </p:sp>
    </p:spTree>
    <p:extLst>
      <p:ext uri="{BB962C8B-B14F-4D97-AF65-F5344CB8AC3E}">
        <p14:creationId xmlns:p14="http://schemas.microsoft.com/office/powerpoint/2010/main" val="1114271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kumimoji="0" lang="zh-TW" altLang="en-US" sz="3600" b="1" kern="0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提供專業協助與轉介</a:t>
            </a:r>
          </a:p>
          <a:p>
            <a:pPr>
              <a:spcBef>
                <a:spcPct val="0"/>
              </a:spcBef>
              <a:defRPr/>
            </a:pPr>
            <a:r>
              <a:rPr kumimoji="0" lang="zh-TW" altLang="en-US" sz="2800" kern="0" dirty="0" smtClean="0">
                <a:latin typeface="標楷體" pitchFamily="65" charset="-120"/>
                <a:ea typeface="標楷體" pitchFamily="65" charset="-120"/>
              </a:rPr>
              <a:t>轉介或提供專業服務的管道有衛生</a:t>
            </a:r>
            <a:r>
              <a:rPr lang="zh-TW" altLang="en-US" sz="2800" kern="0" dirty="0">
                <a:latin typeface="標楷體" pitchFamily="65" charset="-120"/>
                <a:ea typeface="標楷體" pitchFamily="65" charset="-120"/>
              </a:rPr>
              <a:t>福利部</a:t>
            </a:r>
            <a:r>
              <a:rPr kumimoji="0" lang="zh-TW" altLang="en-US" sz="2800" kern="0" dirty="0" smtClean="0">
                <a:latin typeface="標楷體" pitchFamily="65" charset="-120"/>
                <a:ea typeface="標楷體" pitchFamily="65" charset="-120"/>
              </a:rPr>
              <a:t>相關單位、醫療院所、毒品危害防制中心、戒毒輔導機構（如基督教晨曦會）等</a:t>
            </a:r>
            <a:r>
              <a:rPr kumimoji="0" lang="zh-TW" altLang="en-US" sz="2800" kern="0" dirty="0" smtClean="0">
                <a:latin typeface="標楷體"/>
                <a:ea typeface="標楷體"/>
              </a:rPr>
              <a:t>。</a:t>
            </a:r>
            <a:endParaRPr kumimoji="0" lang="en-US" altLang="zh-TW" sz="2800" kern="0" dirty="0" smtClean="0">
              <a:latin typeface="標楷體"/>
              <a:ea typeface="標楷體"/>
            </a:endParaRPr>
          </a:p>
          <a:p>
            <a:pPr>
              <a:spcBef>
                <a:spcPct val="0"/>
              </a:spcBef>
              <a:defRPr/>
            </a:pPr>
            <a:endParaRPr kumimoji="0" lang="en-US" altLang="zh-TW" sz="2800" kern="0" dirty="0" smtClean="0">
              <a:latin typeface="標楷體"/>
              <a:ea typeface="標楷體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kumimoji="0" lang="zh-TW" altLang="en-US" sz="2800" kern="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AutoShape 2" descr="data:image/jpeg;base64,/9j/4AAQSkZJRgABAQAAAQABAAD/2wCEAAkGBhQQERUSEhQVFRAUGBcZFxcWGBoUHhoUFhohHRUdFRseJyceFxkjHhYYITAgJScpLC8vFR4xNTAqNSYrLCkBCQoKDgwOGg8PGiwlHyQ1Ly01KSk1Mi8vNSw1KjEsKS8tLDQvKiwsNTIsKjUsKjUvKi4sKTQsLSkvKSwsLiwqNf/AABEIAKYBMAMBIgACEQEDEQH/xAAcAAEAAgMBAQEAAAAAAAAAAAAAAwYEBQcCAQj/xABJEAACAQIDAwkGAwQGCQUBAAABAgMAEQQSIQUGMQcTFCIyQVFhkRVScoGx0SNCcTNzk6EXJWKCwdIWNUNTVFWSwvBEY4OisiT/xAAaAQEAAwEBAQAAAAAAAAAAAAAAAgMEAQUG/8QANREAAgEDAwEFBgUDBQAAAAAAAAECAxEhBBIxQRNRYXGBFDKRobHBBSPR4fAiQnIVJDRSYv/aAAwDAQACEQMRAD8A7RhsMuReqvZHcPCpOip7q+gphewvwj6VLQEXRU91fQU6Knur6CpaUBF0VPdX0FOip7q+gqWlARdFT3V9BToqe6voKlpQEXRU91fQU6Knur6CvmLxiQo0kjBI0BZmY2AUakk+FeNn7SixEYlhkSWJuDowcG2hsRpoaAk6Knur6CnRU91fQVLWDtvbEeDgeeW+SMXNtSSTZQPMkgfOuN2ySjFyajHlmT0VPdX0FOip7q+grmJ5dF/4Q/xR/kr1Fy35iFXBsWOgAluSfIZNap9op956f+j63/p81+p0zoqe6voKdFT3V9BXOcZywvCQJtnyx34Z3KXHlmQXq+bC21HjIExEV8jjgeIINmB8wQRU41IydkzLX0VehFTqRsn1w/pcyuip7q+gp0VPdX0FS0qwyEXRU91fQU6Knur6CpaUBF0VPdX0FOip7q+gqWlARdFT3V9BToqe6voKxItvwPiXwiyocVGuZogesqmxBI8Ouv8A1CthQEXRU91fQU6Knur6Cpa+XoCPoqe6voKdFT3V9BWHh94sNIkkiTxNHDfnXV1KpYZjmYGwsNan2btSLExrNBIskTXyuhzA2Njr5EEfKgJeip7q+gp0VPdX0FS3pegIuip7q+gp0VPdX0FY2zduQYnPzE0cvNnK+Rg2VvBrcDofSs6gIuip7q+gp0VPdX0FS0oCLoqe6voKdFT3V9BUtKAi6Knur6Co8ThlyN1V7J7h4Vk1Fiuw3wn6UAwvYX4R9KlqLC9hfhH0qWgFKUoBSlKAVrd4tlvicNJDFM2HkcALKl8yG4NxYqe63Eca2Va/b+Injw0rYWMS4kIebQkKC/dcnTztcXta4vegPzvv5gp8Pi02bJtiedHy9IMzOscQJDLnBds5AGa3w2uTpmQphcMgij3nnSNBZUihxGUD+yFfKONaHC7Bxse0gs0eHmxssRndMZbKDJr+JmKjnOBt3Xt3VdYIdpx9jBbDX4RAP++gLDyYbMM0/Sottz46GLMrwyLKgu6kKWDuf1By/l8q3/K8f6tb95H9aqHIS0nTdqiURrIXjLrFbIHzy3EdrjLcm1jVu5X/APVrfvI/rVdX3Gbfw/8A5VP/ACX1K/u3yNI8KyYqSQSOA2SPKuUHUBiQbt48Pnxq47qbhYfZxdo8zyN+eSxZV91bAADx8fkKzN0tvpjcLHMhF7AOPdkA6wP1HkQa3NRp0oJJxRbq9dqpylTqyfOUanerYqYvCywuAbqSpP5XAurDwIP8rjvqu8jx/q4fvJP8K32+O1xhcFPKTYhCq+bv1U/mQfka0PI9/q4fvZP8K47dqvIlDf7BO/G5W87O/wBi8UvSqLvhuRj8Xiedw205cLFlUc0ue2YXudGA1v4d1Xnll5vS9cq/ot2t/wA8n9JP89P6Ldrf88n9JP8APQHVH4GvzBu/vJIuGD4na2NgV5ZAqRK0xORUzEyFwV7YFrEaedfo3drZkuGwscOImOImQMGla93uxIvck6Agce6uY4V48Nt+PZWDWKLAoueeNlWTNMyZjlaTM4JHMiynuJtQFIixuyecMz7S2qcQws0oAViNNC1yxGg0v3CtrsreB8PjNnyYDaGMxOGxWIMLxYok2CtGG0uRqJtCACCtZW0cZLhd5cacLgVxbczGOZAChVMcBLgWI0IA4fnq77qY6fGYpRjNjR4ZYlLxzMFYrICLBDlBUm5Nwfy0BkctmLaPY05VirFoQCpKn9qp0I8garGx+TnakmHhddtTIrxxsqWc5QyghR19bXt8q3XL/Ll2Qw96aIfzJ/7ape/vJZh8Bsrpiy4h8UvM2Z3BAzFQQoAFgL6a6WoDTQbj4qDakuxzjmiXFJmzhWyz3UmzJmH/ALg4nVfOujcjmyFwr4mCPaIxSQnI0IRoxFJmOZhckMGIIzDQ241W+WDTA7L2isuTHKsQVh2mDRhyw+Bhfw/FPjV45F9gRYXZcTowd8SOdkcd7HQL/cAy28Q3jQFb5ZcFjsIsu0IdozRwlolXDpmULdQpIYNbUqW7P5qztnbB2xhsGZYdoJiJJxE5OKVrQxBGZymr3Yll/L+Wsnl+/wBUN+9i+prW7e5UsGdkTwYeYPiEwscdgCBmlAjbITbMVzEm1xQHPt08Jj49lYvaeHxjQKkvWiVb84wyXYtwAHO8LHsmv0FudtdsXgMNiHtzksSM9tBnI61h3C99KoB2H0TdJ42FnbDmVvilYOAfMBlH92rVySn+p8H+7P8A+2oC3UpSgFKUoBUWK7DfCfpUtRYrsN8J+lAML2F+EfSpaiwvYX4R9KloBSlKAUpSgFKUoDkW8fJ/7Q3hJxMErYE4dfxBmRecVdBnHf5Vq96+TTD4ScJh9jz4uEoG5xMU6WYkgqVseFgfnXcaUBy3kR3RnwZxk00DYZJ3TmonbMyxoXNieJtnAubE5SbVYuVfCtJs2XKL5GRjb3Q2p+V7/oDVwr4ygix1B7qjKO6LRdQq9jVjU7mmfmjd/eWfASc5A9ie0p1VgO5h3/rxF9DXUti8tGHkAGJjeJ+9lHOL/LrD9LH9atx3OwR/9Jh/4Sfavn+huC/4TD/wk+1ZadGpDiR7ur/EdFqs1KTv3pq5yLlL34GPkWKEnosWoNiM7katY6gAGwv4k99dE5JcKybNQsLZ3dhf3SbA/O1/St0NzsF/wmH/AISfatsigCwsANLDuHdVkKUlNzkzLqtfSnpo6ajBpJ3uz1SlK0HjClKUB8Y6ePlXFdg8j77SfG4naqSwYiWYmII63QakkdpXXrKo/dnhXa6UBxSPkl2rs3ENitn4yOaQpkPPCztHpZTmzqbZF1zL2Rwrd7N3s2+ksceJ2bEyMyqZI2sAGNizZWcWF78BwrqFKA59y27AxGN2ekWFiaVxOjMFIBCBHBOpF9WX1rTcoGyNtbQWXAphsN0IyLzcokCtzaNdCwLnXhey9xsK61SgOTJyZz43aP8AWCj2dhMOsOHUMCJOpkzaaq1wXNwCDzY6wF623JBu/jdnx4jCYpP/AOdJWOHfMDmBJDWUElUNgwvbVmrodKAo+83JLhto4zpWJkmZcqgQq+VLroT3kXFtFy8POq7vdyYc5icDhMJhEi2Yr85iJFK3Yi/VckmRiFDAE3F5fKutUoDkO+eP23iocRgfZqGKUsiSo4/Zh+qbFrC4A42teuh7k7GbB7Pw2HktzkUSh7G4z8Wse/Umt3SgFKUoBSlKAVFiuw3wn6VLUWK7DfCfpQDC9hfhH0qWosL2F+EfSpaAUpSgFKUoBSlKAUpSgNXvJNMuHY4cMZSUHUAZlQsBIyK1gzBbkA99qo2zd65YubkXnn56V4khll54y2QlXRiBzeWTKjEXTrNbs1d958DLPhzHDlJZkzqzGPPFm/ETOASuYaXtwJqrjcyeTFJMVGHIuCyTifLFkZRHFE0IRV6wHha/eb1XK98HqaSVJU2qluv0x4/BY82Q4HeKSN/w8QZ5MREuTOSUOIbENGzRJxEKhWawt1UBOtaXCbblbEpiY+bGInnxEYYq+VlEEPMaZgwViQQCxAMt9as8e5mImYDEyhUhSRI2hyKziRmzF/wxzYMbBbL33Isaw9j7rSztbExNEtpS5ASMLIyQpGMMAzmydHDBzbgNKi0zZCpQjuePH527r9PXBjYvbD4ppJUlkRWHVAxDQiO2D52wQMM7CQEMLEgA30Gmt9oiGPpkMic+rHpDjExyFgxVlVxzYEpZYnCqMuWx11qxS7i4hHlELwlJWd+dmzNIJJYjHIQqBVBOZmuD32tUOF3cxckjYecztAzpzjc6wjaGNHU5CZGkJlLoWSwAynU6UszsatBLDVlbHh1Xj+qLTtDeQQypEYyWk1Trxrf9czAjUhR4k6Xr0+8QErRCKQssixnWMauuZTqwOW19bflNZM2xonNyi94YWFnBTJZ/eGU21qKLYCK5cFgWl51gAgBfIEF7LcgAX43vxJq4+eMWHe+J5khVXvIzqrHKoPNkhiLkMwuBqAeJ8DWT7eAco8UqdV2BIRrqguxsjMwGoGo4kDvpFu3CsgkGfnAXa+du1IQWOXs8Rwtbyrxgd21gvzUkqhgc1yj3NiLlnUsbElgL5QSdLG1AYsW+sJikkZZI+aQuVdct0UKWKk6G3OKLX/MPGotn7+xSxyOY5IxFzYYPkGsui2Oa3HTjU0O5UCCVULosysrhcgzZwA5Jy5rkDhewubAaWlwm6EEWYJnCOYyylswJiN11N246kXt/OgMV9+YxA8/NSlEbLoYzfjYizEAdXvt2l43r1/pxFzAm5uTrZ7J1ASYwL6lgvFgAL3JNqkXcrD5GjbnHRmDkM50fIUJFrWurEHu4WtYW9YXc6GOMIGkNixzFhfM7KxJsALjm0tpplHfrQHufehUjD81KbpI1l5tj+EwUg5XIuSwta/HW2tYO2eUCHDFA0crBxe4CiwGe4IYg3BjYWrL/AND4QkaAyDmf2RzZsijsqoYFcq5UtcEnILk6384/crDzoqyBiVXJmvqVvc30tc3bUAdo2tQEW0N+YoXaMxys65cwUKbZlDDv1OtgOJINWStBjNysPK+ds+bqntX7AAS1wbWsPTwJB34oBSlKAUpSgFKUoBSlKAVFiuw3wn6VLUWK7DfCfpQDC9hfhH0qWosL2F+EfSpaAUpSgFKVhbbxpgw00w4xxyOP1VSR9K43Y7GLk0kaLbvKVg8HIYndnkXRhGubKfBjcC/kDpW42DvFBjo+cw75lBsRYgqfBgdRVN5HNlr0WTEOA00sjAsdTlW2lz4sWJ8dPCsTYcYwW8E2HjGWGdCco0AOQSaDusQ4HgGqhVJYk+GezV0dC9SlC+6Cvd8O3vYtjwyXreDefD4BA+IfLmvlUAszEccoHh48NRWq2Jyl4LFyCJHZJGNlEi5cxPAA6i57gTrVc35gEW18LisUhbAhQpbKWVXGa2YfEyt5277Vj8o+Og2gcPDgbT4zPcNEL5Y7HtMNAMxU+WUnTv5KrJN+HTvJUNDSnGCak9yb3LiPOHjp1yjqbuFBJIAAuSdAAON6ps/K5gFkyZ5GANs6oSv3I/QV85VdoNDsxlv1pWSMkaXBuz+oQj51n7r7tQjZsUDRqVliUyaDrNIt2JPiCdD3WHhU5Sk5bYmWlRowo9tWTd3ZJO3HL4fob/BY1Jo1liYPG4urDUEVpt49+sLgGCTOTIRfIgzNbxPcPmarHI3imVMVhWNxBICP72ZWt5Xjv8zWNyaRLjMfjcZIAzhwEvrlDluHgQqKo8r1HtXJRty/4y16GFKpVdS7jC3GG7+75eJdN298sNtAHmH666sjDKwHjbvHmL8a3lcw3qhGC23g54gFE5VZANASzZHJHmHX5reun1ZTk3dPlGXV0IU9k6d9slfPTNmiPEThFZ27Kgse/QC5+lVH+lvZ/wDvX/hP9quDoCCCAQdCDrcHjetHtTZOBw0LzSYbDiONSx/Bj7u4acTwHma7Pd0t6kNP2LdqkZNvja0vszE2dyl4LESpDHIxkkIVQY3Gp4akaVPtvf8AwmDl5md2WQAGwRm0bhqBaq1ybbvieR9pyxIhdiMPGihVRBoWAAAv+UHyY99XnF7Dw8rZ5YIXfhmeNGNhw1IvUIOco3x+xp1FPS0a+y0mks5XvedunHBW/wClvZ/+9f8AhP8AarPsvakeJhWeIkxuLqSCugNuB4cDXN94dmQ4/aKbOw0MUcUXXxMkcaKdOKhgNLXA+JtezVn39lGD2VKsICKFWJQulldgpt/dJqMZyy3wiytpaLdOFK6lO2G07J8dFzz5EON5WcBFIY87vY2LImZb+RuMw8wDVo2btOPExrLC4eNuDD+d+8EeB1qt8n+wIk2ZErRq3PpnkuAc2fUZvEBSB8q0XJS5gxWOwVyUikJW/wDZYoT8wE9K7Gcrrd1OVtNQlCp2N70+/qr2vwrZOl1HiMQsas7sFRQSzE2AA4knuFSVV+UrZ8s+zpUhBZ7oxVdSyqwLADvOl7d9qtk7Js86hBVKkYN2TaVzCflewAfLmkK3tnEZy/5v5VbsFjUmjWSJg8bi6suoIrn+yt59mpsoQuUBEWWSEr12ly2bS1yS2ubzvcW02PJJs2aDAfjKy55GdFbQhCqi9jwuQT8799UwqNtJtPyPS1WkpwpynGMouLt/V18VhevKNlvDyg4TAvzcrlpdLpGuYi/DNwAPle9ZO7m+WGx9+Ye7qLlGGVgPG3ePMX41Rt2Z4sBtPGdPtHLIxaGWQdUqWYtlbgLgp/0keVSbPCYvby4jBLfDxoeelUEIzlWBseBJzIPPKT3Xriqyv62t1LZ6GioySTxHdv8A7W7cceize50Dbm3IsFEZp2KxggXALG7cLAa1Xf6W9n/7x/4T/atTy1Ysczh4CbCSUsT4Kgtc+X4l/lTC74bELiPmYwvASNhlynuBJtmH6kDzpKo9ziml5kKGig6EasoTk3f3eiXoy/7N2imIiSaMkxyDMpII0/Q8KyaiwsaKiiMKIwBlCABcvdltpb9KlrQjyJWu7cClKV0iKixXYb4T9KlqLFdhvhP0oBhewvwj6VLUWF7C/CPpUtAKUpQCtXvRhzJgsSi6s0MoH6lDatpSuNXViUJbZKS6FF5HJw2z7DiksgPzsw/k1axBzu8xK6iKPrfwbfWQCsxtwcZg5pH2ZiUiilN2jkFwp7svVYG1zY2BtprW33L3K6CZJpZOexc3bfuAJuQt9Tc6k99hoLVmUZNRi1we5UrUYyq14zT3ppRzdX5v0x55K5tkHaO2+hTswwkKhuaDFRIcgbW3E3YfJTa1ya9coO68OAgXGYK+GnidBeMkZlY2sRwPcfMA3vW83t3EOJmTF4aXmMZHazWuGA4ZrcDY2vrcaEGtXNuFjsc6DaOLRoEN+bhFsx8+qoBt362ubWvXJQeVa7fUnR1FP8qSqbYxVpQzl9cWs7+JDyjztitiwTkWJMEjAd2dCD8ruKuu7M4fBYdwdDDEf/oL1NtDY0U+HbDOv4LJksNLAdnL4EWBH6CqJHuHtOGJsJDjYxgzcdZSHCN2gOqSL3OgbvPC9WNSjLda+DJGVKvQ7JyUbSbV78PyvlWPHI915cdMOw8iWPzdj/Jh6185HRzcuOhbR0ddPhLqfQgetXXdbdqPZ+HWCMltSzsRYs54m3dwAA8AOPGq/tvcWcYs43Z86wzOLSK4urX4ngeNgSCOIvcVBU5RUX3fcvnq6VedaF7KdrN/+eL+ZquUT8Tauzol1YMjHyUyjX0jPpW63vn2qJwMAitBkW5PN/tLnN2iDwy183Z3GljxRx2OmE+KtZcosqaWuNBra4AAAFzxJq6VOMG7t4uUVtVCm6cIJTUFbKxdu7twVvcuXHskntBQr5hktk7NtewT3241X+VrGNJ0bARnrYmQZv0BCpfyzNf/AOOuiVVNqbnvPtSDGl05mFQMhvmuM5BHdxceldnF7NqK9LXh7R200lZNpLi9sfMsmBwawxpEgskahVH9lRYfSoNt7SGGw8s54RozW8SBoPmbD51nVpd8NivjcHJh42VGky6te1lcMeGuoFvnVkrpYMVLbKou0eG1d+F8lc5ItmkYaTFyazYqRiWPEqpI/m5c+lZ3KtAW2ZKR+Vo2+QcA/Wt7u3snomFhgJBMaAEjgW4sR8yay8bg1mjeKQZo3Uqw8VYWNQUPy9vga56r/edv0Ur+iePkajcScPs7CkcBEq/NOqf5qaqHJuOc2ptGZdUzsAfjlYj+SVNBuJtLCq8GDxqDCsTbOCHUNxy2U2PmCNdbCrTudummzoOaU53Y5pHItmbhoO5QOA/XxquKlJxurWNVWdGlCq4TUt/CV8K93fHoVCTFbwXNo0tc2/YcO781Z3KHt3E4bZcNyUxMvNpKy2BVubLSBSOBJW1x3XtV/rV7ybvx46BoJb2NiGHFXHBh/wCcCam6bUXZv1KKetpyqwc6cUk87V9c5NBgeTLBHDKjx55GUFpsxzl2FywN9NTcDh43rC5KNsyyJiYJXMowzgI5NyVOYWv3jqXHxW8Kii3P2tFH0aPHR9GAyhipDhPBTlJGnDradxFWjdDdOPZ0HNISzMczuRYs3Dh3Adw+9QjF7k0rWL69WKozjOpvcmrc4zl5WLrFkUjcLZqbXkxGLx34zBwqRsTlQEX0Xw4ADyJ1Ote9p4cbI2rhVwhKwYoqskNyV1cISAeHaBHgVPcbVssTyf4nDYh59mYhYRLq8UguvG+mjAi5Nha4ubGsjYO4UvShjdoTifEL2FUWVbcDwHC5sAAATfU1BQlZK2e80z1NLdKp2n9DjZU891krWsrPNza7w4fZ808MeL5tsRpzSOWuczadUGzAlbWOhtao9/8AZcMmzp86r+HGzRmwGV1F1ynuubD52pvpuUu0FRlcxYmI3jkHd32a1ja4BBGoPzB0GK3J2njAIcZjY+jAgsI16zW4X6qg/MkX1satnfK28/zJi0/Z2pz7W23lO+M/22XU23JTO77Niz3OVpFUn3Axt8hqPlVvrG2bs5MPEkMQyxxgKo8h4+JPEnzrJq2C2xSZg1FRVaspxVk22KUpUigVFiuw3wn6VLUWK7DfCfpQDC9hfhH0qWosL2F+EfSpaAUpSgFKUoBSlKAUpSgFKUoBSlKAUpSgFKUoBSlKAVUNtYSY4SJY45DOrsXsSCZLNma/usxuDwsRw0FW+lAc0TYuMXDJDkmMiyTKDnPBlQKS3hctrfghsdRWQuyMUMLCp568aYhSFLZswkAhYspzEkBba2GrG6i1dDpQGvwGGlSKNcwDK3Xz5pcy3NwpLXW+hBJaw0INU/evY+MbFTSwq7RvGI9GtwXMSoDA8brw1uRbvroFKA53tXY+L6XLIiSGCVozbNqFjKAgANe5zP6X0teshdmYgY0yhZjGcSb2tpGQgDXZVYrnQjKLgKzm5Bu98pQGDgIyJJjYhC4yg97ZRnZfBSbfqVY99znUpQClKUApSlAKUpQCosV2G+E/SpaixXYb4T9KAYXsL8I+lS1Fhewvwj6VLQClKUApSlAKUpQClKUApSlAVnbu0n50orFVW3A2ubXN/Wqy29EgmEZe15BHl5xuc14Pkt2Cba34G/lVw2vsNpHzpbW1wdNRppWo/wBDnz57a3zAc4xUNa2YJfKD528+NfEanT6t6io5Rk072tf0PVpzp7FZo0EO+ErFgC2iysBnkH7I2NyQFYHjdC1rd/GpNmbxYmUsCGGTS95VzNkVhbMoC3zjQm/frW3XcU8CgK2ICs7OoB4hVYlVFtNBw04aV4h5PlQsViiGe9+A0KhCBYaAgfzNQenr2aVOfz/XuJKcO9Gnm3smUOM3XVolvmkt+IxU6PzZNsp1Bsb8dCKkwO8k7s6ksxVFYBGyklmK2P4jgDQG5I79DW3G4zXBIzEEG7yNJfKDlBLXOUZybeOte8PudIkjSC12AFrqAoBJAWyjvY8bmuS0+o2tRpz+fh+4U4Xy0aabeaURwPnymYAnMZHC9TNYZbE+F9Kgn3umWHnA2ZueEfaZARcXPWNxoTx8L8K377lyEIFOTmuwUYXAy5bdYG4sahl3AZwAxYkOZM3OWPOG1mOUAG1tBa3iDXYaavjdTn8+9/a3UOcO9Gqwu887xs5YqBkKk86BZ2II8Wt1esunW8q94LeLEOrsxPULiw54XKOV0bKQw6pPVBPCs6Pk6ZVZQzWfLfrrcZCWAWyiwub24VPBuRKilQ72Ob/aDQs2ZiOroSSfU0nptRnbCfPjwFUh1aNPgd58RKXbhCqBweclzEFbqQGVbqcrC9h3cax9l75zyypGc3X4nM6W6pY5b3z2CkHs2JH61vE5PStsoIyoU/as11KlRctckqGa3hmNecLydmJldbgobr1xYaBSLAWIKqqm9z1RrfWp+z1bS/Lnxjnn4+pzfHGUV6PfuYsBmFjkNs5v15Clu3xFr8PkKvOw9ovzoRmLK1xqb2IFxb0rUnk/aygaBRGujL1ljOZQ11PebkixqwbI2G0b53I0vYDXU+NWUaGp9opypxlFJ5vfjH7kZzp7Gm0zeUpSvszyxSlKAUpSgFKUoBSlKAVFiuw3wn6VLUWK7DfCfpQDC9hfhH0qWosL2F+EfSpaAUpSgFKUoBSlKAUpSgFK8vIF4m1QjEHRiAFNv1APC9Qc0nZnbGRSvisCLjUV9qZwUpSgFKUoBXiWUIpZiFVQSSTYADUknuFaLfPetMBh2fNH0gj8ON2tm1F9BrYC/h4XFaneLeZ5sGFw+G6U88N5BGS0aKwswzLYs18wCgg9W+ml4SmldGqlpak9srYbtfjz5Lbs/aUWIQSQuskZuMym4uOI/WsmuR8lm9LQwyRGJeYjbNK6k51D6c46HtRrlAJWxUAGx1NdNx+8GGw7BZsRDE5FwskiISpuAQGINtDr5GuU5743Ja3SvTVXDp0M+larYO9OGxwY4aVZAmXNa4tmF1vfx1+YI4g1l4/asOHAM0scQJsDI6oCfLMRerDGZVK1Wxt6cLjGdcPMkjR9oKeHWK3HiLqdRpw8Reba224sKoaZiqsbA5XbXwOUG3zoDPpWl2LvjhcYQuHkLkjN+zkXQeJZQBXibffBplzTABhmvlewTrWZzayIcjWZrA6WvcUBvaUpQClKUApSlAKUpQCosV2G+E/SpaixXYb4T9KAYXsL8I+lS1Fhewvwj6VLQClKUApSlAKUpQClKUBgxy3NwbkEr+l7EfThSMnnCNb2W7ENY2JzW9frXzFYcqSyrmB1IBsdP8axlxrFiObkvYa3Ov66aCvJnV7OSjU5v3POOheo3V0ZiTdde4tc29B/h/Oue7y7bxUVljkxKt0vrhGw06rY86yByyOqiFGkyOLBWsSFtboWDw5vmYWa1gPAf+d1ah9wMIWVyJsymQgjETp1pmLSk5XF2YtYk9wUcABW6hu23l1KpWvgq+/O350wuCKdI52VrNkdY5ChIBISJmQsbrlPWUF1Futp83G3knmxOISTEtKqpK6qrYU9YkM3VzM0aqJEVBndNesVIKi4Dc+ARQRDOEwxBi61yFVgyJmNyUVlQhb/AOyS97V62fulDA+dTIWKOl3cv+1IaVjfUu5RLsb9gAWAtWgicxw282LlXKk+IkZutZZsK5aUwYh8qGK7pGzQx5Rw0ce7XXdkPfDxESc6DGhEh/PdR1/73H51ooeTrCrk62IYIqKM08jdWNJEWxJzJpM+ilRwtarJh8OsaKiKFRAFVRoAqiwAHcABQHOttYFItvYZ5bMJUcgvqokXOIwBwAUZPmb8TW3h3zf8M9WSNpDeSON7NHkJAWxYK5YEjM18gUkda4z99N2+lxo6352Fsyle1lNs2T+0CFceJjA4E1l7MxkgiIlh/GUXvGOpLpoyH8hb3XsRfvAvVCi1J/E9SdaFSlBtXaW23q7NfH5HO93gF2/JzY/AnM6nTQ/hiRwR8RXTzqwb77NxDTQ9GbELFBGhIjQOLnEwhQtwS7ZEdiNbCMX0c3zt2d3GTEGeSxZFkBIGjYid8+IZf7C2SNT/AGW8K221YcWWbmHQIVFgwuQ9zc8OFiP+mu0o7Uyv8QrKrONuiS+HX4FO2FhMb0PEwxpiI5w6c0ZLRBYS5yrHqULCMB3K6ZpsvFLCDaeycdLh4RIk7YmKLGtnV7MHJRIbsva0LPkFyQnAnSrvB0tlOfIhzta1riPgpPEX7/lUSxY8suZoQoKXyg9YFRzt7+BLZeHBb94q488rW7WFxKnGqIZ4mfnHw9wiKqSyNKl2uVMpeZww1KrAoI1Gb5vNsrGT4XWN5WinaZVbIXCFGsqhbCSwmZba9g2v1atWC6bdTLzOXXMq3vb8uU9xta/+FQzHHhD+wY5T2QQc1joLm1vA+Nr6XoCj7j7s4nCS4gvDmjiw8kI6pBdiA9kHVMguuXQ210NaaXcvFDLGMMfzggxWDxhZHIBR8i2L2UEoSWjUNlVsnVnmxjTMqrGsQKWZtdCOvwOtvlrbzt8n6dZSnMZ8ozKxbLn4nKwGbvy38ibDhQG6Q6CvVfF4a8a+0ApSlAKUpQClKUAqLFdhvhP0qWosV2G+E/SgMKDaqhVFm0A7h4frUntdPBvQfelKAe108G9B96e108G9B96UoB7XTwb0H3p7XTwb0H3pSgHtdPBvQfentdPBvQfelKAe108G9B96e108G9B96UoB7XTwb0H3p7XTwb0H3pSgHtdPBvQfentdPBvQfelKAe108G9B96e108G9B96UoB7XTwb0H3p7XTwb0H3pSgHtdPBvQfentdPBvQfelKAe108G9B96e108G9B96UoB7XTwb0H3p7XTwb0H3pSgHtdPBvQfentdPBvQfelKAe108G9B96e108G9B96UoB7XTwb0H3p7XTwb0H3pSgHtdPBvQfentdPBvQfelKAe108G9B96e108G9B96UoB7XTwb0H3p7XTwb0H3pSgHtdPBvQfeo59qqVYWbUHuHh+tKU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Picture 4" descr="http://tpa.judicial.gov.tw/archive/980218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033" y="3621749"/>
            <a:ext cx="6346825" cy="22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pa.judicial.gov.tw/archive/980218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033" y="5916163"/>
            <a:ext cx="6346825" cy="68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kumimoji="0" lang="zh-TW" altLang="en-US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行動四.關懷協助</a:t>
            </a:r>
          </a:p>
        </p:txBody>
      </p:sp>
    </p:spTree>
    <p:extLst>
      <p:ext uri="{BB962C8B-B14F-4D97-AF65-F5344CB8AC3E}">
        <p14:creationId xmlns:p14="http://schemas.microsoft.com/office/powerpoint/2010/main" val="3235714212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heme/theme1.xml><?xml version="1.0" encoding="utf-8"?>
<a:theme xmlns:a="http://schemas.openxmlformats.org/drawingml/2006/main" name="TS10167455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S10167455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675CFA-5D0F-486A-8429-AA6DD20EFC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TS101674556</Template>
  <TotalTime>0</TotalTime>
  <Words>431</Words>
  <Application>Microsoft Office PowerPoint</Application>
  <PresentationFormat>如螢幕大小 (4:3)</PresentationFormat>
  <Paragraphs>67</Paragraphs>
  <Slides>10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10</vt:i4>
      </vt:variant>
    </vt:vector>
  </HeadingPairs>
  <TitlesOfParts>
    <vt:vector size="13" baseType="lpstr">
      <vt:lpstr>TS101674556</vt:lpstr>
      <vt:lpstr>1_TS101674556</vt:lpstr>
      <vt:lpstr>自訂設計</vt:lpstr>
      <vt:lpstr>反轉毒害四行動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2013-06-06T02:22:58Z</dcterms:created>
  <dcterms:modified xsi:type="dcterms:W3CDTF">2014-02-23T15:48:30Z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TC101674556</vt:lpwstr>
  </property>
</Properties>
</file>